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9"/>
  </p:handoutMasterIdLst>
  <p:sldIdLst>
    <p:sldId id="256" r:id="rId2"/>
    <p:sldId id="266" r:id="rId3"/>
    <p:sldId id="268" r:id="rId4"/>
    <p:sldId id="263" r:id="rId5"/>
    <p:sldId id="259" r:id="rId6"/>
    <p:sldId id="267" r:id="rId7"/>
    <p:sldId id="265" r:id="rId8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A692"/>
    <a:srgbClr val="FF505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487" autoAdjust="0"/>
    <p:restoredTop sz="94660"/>
  </p:normalViewPr>
  <p:slideViewPr>
    <p:cSldViewPr>
      <p:cViewPr>
        <p:scale>
          <a:sx n="60" d="100"/>
          <a:sy n="60" d="100"/>
        </p:scale>
        <p:origin x="-1650" y="-2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2892" y="-10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62EC36-8218-43EA-BC8F-FF5527420132}" type="datetimeFigureOut">
              <a:rPr lang="pt-BR" smtClean="0"/>
              <a:pPr/>
              <a:t>10/04/2019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A236A-950B-4D34-9DBA-D113419D9F5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30272206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9B8A-2B88-4D1F-8B6A-8CD901D439C8}" type="datetimeFigureOut">
              <a:rPr lang="pt-BR" smtClean="0"/>
              <a:pPr/>
              <a:t>10/04/2019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30AC-9FFE-44DD-8993-445697E8E10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9B8A-2B88-4D1F-8B6A-8CD901D439C8}" type="datetimeFigureOut">
              <a:rPr lang="pt-BR" smtClean="0"/>
              <a:pPr/>
              <a:t>10/04/2019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30AC-9FFE-44DD-8993-445697E8E10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9B8A-2B88-4D1F-8B6A-8CD901D439C8}" type="datetimeFigureOut">
              <a:rPr lang="pt-BR" smtClean="0"/>
              <a:pPr/>
              <a:t>10/04/2019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30AC-9FFE-44DD-8993-445697E8E10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9B8A-2B88-4D1F-8B6A-8CD901D439C8}" type="datetimeFigureOut">
              <a:rPr lang="pt-BR" smtClean="0"/>
              <a:pPr/>
              <a:t>10/04/2019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30AC-9FFE-44DD-8993-445697E8E10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9B8A-2B88-4D1F-8B6A-8CD901D439C8}" type="datetimeFigureOut">
              <a:rPr lang="pt-BR" smtClean="0"/>
              <a:pPr/>
              <a:t>10/04/2019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30AC-9FFE-44DD-8993-445697E8E10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9B8A-2B88-4D1F-8B6A-8CD901D439C8}" type="datetimeFigureOut">
              <a:rPr lang="pt-BR" smtClean="0"/>
              <a:pPr/>
              <a:t>10/04/2019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30AC-9FFE-44DD-8993-445697E8E10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9B8A-2B88-4D1F-8B6A-8CD901D439C8}" type="datetimeFigureOut">
              <a:rPr lang="pt-BR" smtClean="0"/>
              <a:pPr/>
              <a:t>10/04/2019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30AC-9FFE-44DD-8993-445697E8E10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9B8A-2B88-4D1F-8B6A-8CD901D439C8}" type="datetimeFigureOut">
              <a:rPr lang="pt-BR" smtClean="0"/>
              <a:pPr/>
              <a:t>10/04/2019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30AC-9FFE-44DD-8993-445697E8E10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9B8A-2B88-4D1F-8B6A-8CD901D439C8}" type="datetimeFigureOut">
              <a:rPr lang="pt-BR" smtClean="0"/>
              <a:pPr/>
              <a:t>10/04/2019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30AC-9FFE-44DD-8993-445697E8E10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9B8A-2B88-4D1F-8B6A-8CD901D439C8}" type="datetimeFigureOut">
              <a:rPr lang="pt-BR" smtClean="0"/>
              <a:pPr/>
              <a:t>10/04/2019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30AC-9FFE-44DD-8993-445697E8E10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9B8A-2B88-4D1F-8B6A-8CD901D439C8}" type="datetimeFigureOut">
              <a:rPr lang="pt-BR" smtClean="0"/>
              <a:pPr/>
              <a:t>10/04/2019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30AC-9FFE-44DD-8993-445697E8E10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59B8A-2B88-4D1F-8B6A-8CD901D439C8}" type="datetimeFigureOut">
              <a:rPr lang="pt-BR" smtClean="0"/>
              <a:pPr/>
              <a:t>10/04/2019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330AC-9FFE-44DD-8993-445697E8E10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gif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i="1" dirty="0" err="1" smtClean="0">
                <a:latin typeface="Adobe Caslon Pro Bold" pitchFamily="18" charset="0"/>
              </a:rPr>
              <a:t>biomateriais</a:t>
            </a:r>
            <a:r>
              <a:rPr lang="pt-BR" i="1" dirty="0" smtClean="0">
                <a:latin typeface="Adobe Caslon Pro Bold" pitchFamily="18" charset="0"/>
              </a:rPr>
              <a:t> de </a:t>
            </a:r>
            <a:br>
              <a:rPr lang="pt-BR" i="1" dirty="0" smtClean="0">
                <a:latin typeface="Adobe Caslon Pro Bold" pitchFamily="18" charset="0"/>
              </a:rPr>
            </a:br>
            <a:r>
              <a:rPr lang="pt-BR" i="1" dirty="0" smtClean="0">
                <a:latin typeface="Adobe Caslon Pro Bold" pitchFamily="18" charset="0"/>
              </a:rPr>
              <a:t>micélios brasileiros</a:t>
            </a:r>
            <a:endParaRPr lang="pt-BR" i="1" dirty="0">
              <a:latin typeface="Adobe Caslon Pro Bold" pitchFamily="18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00034" y="4714884"/>
            <a:ext cx="6400800" cy="1752600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pt-BR" sz="2600" spc="-150" dirty="0" smtClean="0">
                <a:solidFill>
                  <a:schemeClr val="tx1"/>
                </a:solidFill>
                <a:latin typeface="Adobe Caslon Pro" pitchFamily="18" charset="0"/>
                <a:cs typeface="Consolas" pitchFamily="49" charset="0"/>
              </a:rPr>
              <a:t>Angelo </a:t>
            </a:r>
            <a:r>
              <a:rPr lang="pt-BR" sz="2600" spc="-150" dirty="0">
                <a:solidFill>
                  <a:schemeClr val="tx1"/>
                </a:solidFill>
                <a:latin typeface="Adobe Caslon Pro" pitchFamily="18" charset="0"/>
                <a:cs typeface="Consolas" pitchFamily="49" charset="0"/>
              </a:rPr>
              <a:t>L</a:t>
            </a:r>
            <a:r>
              <a:rPr lang="pt-BR" sz="2600" spc="-150" dirty="0" smtClean="0">
                <a:solidFill>
                  <a:schemeClr val="tx1"/>
                </a:solidFill>
                <a:latin typeface="Adobe Caslon Pro" pitchFamily="18" charset="0"/>
                <a:cs typeface="Consolas" pitchFamily="49" charset="0"/>
              </a:rPr>
              <a:t>uiz </a:t>
            </a:r>
            <a:r>
              <a:rPr lang="pt-BR" sz="2600" spc="-150" dirty="0">
                <a:solidFill>
                  <a:schemeClr val="tx1"/>
                </a:solidFill>
                <a:latin typeface="Adobe Caslon Pro" pitchFamily="18" charset="0"/>
                <a:cs typeface="Consolas" pitchFamily="49" charset="0"/>
              </a:rPr>
              <a:t>A</a:t>
            </a:r>
            <a:r>
              <a:rPr lang="pt-BR" sz="2600" spc="-150" dirty="0" smtClean="0">
                <a:solidFill>
                  <a:schemeClr val="tx1"/>
                </a:solidFill>
                <a:latin typeface="Adobe Caslon Pro" pitchFamily="18" charset="0"/>
                <a:cs typeface="Consolas" pitchFamily="49" charset="0"/>
              </a:rPr>
              <a:t>ngonezi, </a:t>
            </a:r>
          </a:p>
          <a:p>
            <a:pPr algn="just"/>
            <a:r>
              <a:rPr lang="pt-BR" sz="2600" spc="-150" dirty="0">
                <a:solidFill>
                  <a:schemeClr val="tx1"/>
                </a:solidFill>
                <a:latin typeface="Adobe Caslon Pro" pitchFamily="18" charset="0"/>
                <a:cs typeface="Consolas" pitchFamily="49" charset="0"/>
              </a:rPr>
              <a:t>H</a:t>
            </a:r>
            <a:r>
              <a:rPr lang="pt-BR" sz="2600" spc="-150" dirty="0" smtClean="0">
                <a:solidFill>
                  <a:schemeClr val="tx1"/>
                </a:solidFill>
                <a:latin typeface="Adobe Caslon Pro" pitchFamily="18" charset="0"/>
                <a:cs typeface="Consolas" pitchFamily="49" charset="0"/>
              </a:rPr>
              <a:t>eloísa </a:t>
            </a:r>
            <a:r>
              <a:rPr lang="pt-BR" sz="2600" spc="-150" dirty="0" err="1">
                <a:solidFill>
                  <a:schemeClr val="tx1"/>
                </a:solidFill>
                <a:latin typeface="Adobe Caslon Pro" pitchFamily="18" charset="0"/>
                <a:cs typeface="Consolas" pitchFamily="49" charset="0"/>
              </a:rPr>
              <a:t>O</a:t>
            </a:r>
            <a:r>
              <a:rPr lang="pt-BR" sz="2600" spc="-150" dirty="0" err="1" smtClean="0">
                <a:solidFill>
                  <a:schemeClr val="tx1"/>
                </a:solidFill>
                <a:latin typeface="Adobe Caslon Pro" pitchFamily="18" charset="0"/>
                <a:cs typeface="Consolas" pitchFamily="49" charset="0"/>
              </a:rPr>
              <a:t>ss</a:t>
            </a:r>
            <a:r>
              <a:rPr lang="pt-BR" sz="2600" spc="-150" dirty="0" smtClean="0">
                <a:solidFill>
                  <a:schemeClr val="tx1"/>
                </a:solidFill>
                <a:latin typeface="Adobe Caslon Pro" pitchFamily="18" charset="0"/>
                <a:cs typeface="Consolas" pitchFamily="49" charset="0"/>
              </a:rPr>
              <a:t> </a:t>
            </a:r>
            <a:r>
              <a:rPr lang="pt-BR" sz="2600" spc="-150" dirty="0" err="1">
                <a:solidFill>
                  <a:schemeClr val="tx1"/>
                </a:solidFill>
                <a:latin typeface="Adobe Caslon Pro" pitchFamily="18" charset="0"/>
                <a:cs typeface="Consolas" pitchFamily="49" charset="0"/>
              </a:rPr>
              <a:t>B</a:t>
            </a:r>
            <a:r>
              <a:rPr lang="pt-BR" sz="2600" spc="-150" dirty="0" err="1" smtClean="0">
                <a:solidFill>
                  <a:schemeClr val="tx1"/>
                </a:solidFill>
                <a:latin typeface="Adobe Caslon Pro" pitchFamily="18" charset="0"/>
                <a:cs typeface="Consolas" pitchFamily="49" charset="0"/>
              </a:rPr>
              <a:t>oll</a:t>
            </a:r>
            <a:r>
              <a:rPr lang="pt-BR" sz="2600" spc="-150" dirty="0" smtClean="0">
                <a:solidFill>
                  <a:schemeClr val="tx1"/>
                </a:solidFill>
                <a:latin typeface="Adobe Caslon Pro" pitchFamily="18" charset="0"/>
                <a:cs typeface="Consolas" pitchFamily="49" charset="0"/>
              </a:rPr>
              <a:t>, </a:t>
            </a:r>
          </a:p>
          <a:p>
            <a:pPr algn="just"/>
            <a:r>
              <a:rPr lang="pt-BR" sz="2600" spc="-150" dirty="0">
                <a:solidFill>
                  <a:schemeClr val="tx1"/>
                </a:solidFill>
                <a:latin typeface="Adobe Caslon Pro" pitchFamily="18" charset="0"/>
                <a:cs typeface="Consolas" pitchFamily="49" charset="0"/>
              </a:rPr>
              <a:t>L</a:t>
            </a:r>
            <a:r>
              <a:rPr lang="pt-BR" sz="2600" spc="-150" dirty="0" smtClean="0">
                <a:solidFill>
                  <a:schemeClr val="tx1"/>
                </a:solidFill>
                <a:latin typeface="Adobe Caslon Pro" pitchFamily="18" charset="0"/>
                <a:cs typeface="Consolas" pitchFamily="49" charset="0"/>
              </a:rPr>
              <a:t>uís </a:t>
            </a:r>
            <a:r>
              <a:rPr lang="pt-BR" sz="2600" spc="-150" dirty="0">
                <a:solidFill>
                  <a:schemeClr val="tx1"/>
                </a:solidFill>
                <a:latin typeface="Adobe Caslon Pro" pitchFamily="18" charset="0"/>
                <a:cs typeface="Consolas" pitchFamily="49" charset="0"/>
              </a:rPr>
              <a:t>E</a:t>
            </a:r>
            <a:r>
              <a:rPr lang="pt-BR" sz="2600" spc="-150" dirty="0" smtClean="0">
                <a:solidFill>
                  <a:schemeClr val="tx1"/>
                </a:solidFill>
                <a:latin typeface="Adobe Caslon Pro" pitchFamily="18" charset="0"/>
                <a:cs typeface="Consolas" pitchFamily="49" charset="0"/>
              </a:rPr>
              <a:t>duardo </a:t>
            </a:r>
            <a:r>
              <a:rPr lang="pt-BR" sz="2600" spc="-150" dirty="0" err="1">
                <a:solidFill>
                  <a:schemeClr val="tx1"/>
                </a:solidFill>
                <a:latin typeface="Adobe Caslon Pro" pitchFamily="18" charset="0"/>
                <a:cs typeface="Consolas" pitchFamily="49" charset="0"/>
              </a:rPr>
              <a:t>D</a:t>
            </a:r>
            <a:r>
              <a:rPr lang="pt-BR" sz="2600" spc="-150" dirty="0" err="1" smtClean="0">
                <a:solidFill>
                  <a:schemeClr val="tx1"/>
                </a:solidFill>
                <a:latin typeface="Adobe Caslon Pro" pitchFamily="18" charset="0"/>
                <a:cs typeface="Consolas" pitchFamily="49" charset="0"/>
              </a:rPr>
              <a:t>avoglio</a:t>
            </a:r>
            <a:r>
              <a:rPr lang="pt-BR" sz="2600" spc="-150" dirty="0" smtClean="0">
                <a:solidFill>
                  <a:schemeClr val="tx1"/>
                </a:solidFill>
                <a:latin typeface="Adobe Caslon Pro" pitchFamily="18" charset="0"/>
                <a:cs typeface="Consolas" pitchFamily="49" charset="0"/>
              </a:rPr>
              <a:t> </a:t>
            </a:r>
            <a:r>
              <a:rPr lang="pt-BR" sz="2600" spc="-150" dirty="0" err="1">
                <a:solidFill>
                  <a:schemeClr val="tx1"/>
                </a:solidFill>
                <a:latin typeface="Adobe Caslon Pro" pitchFamily="18" charset="0"/>
                <a:cs typeface="Consolas" pitchFamily="49" charset="0"/>
              </a:rPr>
              <a:t>E</a:t>
            </a:r>
            <a:r>
              <a:rPr lang="pt-BR" sz="2600" spc="-150" dirty="0" err="1" smtClean="0">
                <a:solidFill>
                  <a:schemeClr val="tx1"/>
                </a:solidFill>
                <a:latin typeface="Adobe Caslon Pro" pitchFamily="18" charset="0"/>
                <a:cs typeface="Consolas" pitchFamily="49" charset="0"/>
              </a:rPr>
              <a:t>stradioto</a:t>
            </a:r>
            <a:endParaRPr lang="pt-BR" sz="2600" spc="-150" dirty="0" smtClean="0">
              <a:solidFill>
                <a:schemeClr val="tx1"/>
              </a:solidFill>
              <a:latin typeface="Adobe Caslon Pro" pitchFamily="18" charset="0"/>
              <a:cs typeface="Consolas" pitchFamily="49" charset="0"/>
            </a:endParaRPr>
          </a:p>
          <a:p>
            <a:pPr algn="just"/>
            <a:endParaRPr lang="pt-BR" sz="2600" spc="-150" dirty="0" smtClean="0">
              <a:solidFill>
                <a:schemeClr val="tx1"/>
              </a:solidFill>
              <a:latin typeface="Adobe Caslon Pro" pitchFamily="18" charset="0"/>
              <a:cs typeface="Consolas" pitchFamily="49" charset="0"/>
            </a:endParaRPr>
          </a:p>
          <a:p>
            <a:pPr algn="just"/>
            <a:r>
              <a:rPr lang="pt-BR" sz="2600" spc="-150" dirty="0" smtClean="0">
                <a:solidFill>
                  <a:schemeClr val="tx1"/>
                </a:solidFill>
                <a:latin typeface="Adobe Caslon Pro" pitchFamily="18" charset="0"/>
                <a:cs typeface="Consolas" pitchFamily="49" charset="0"/>
              </a:rPr>
              <a:t>para </a:t>
            </a:r>
            <a:r>
              <a:rPr lang="pt-BR" sz="2600" spc="-150" dirty="0" err="1" smtClean="0">
                <a:solidFill>
                  <a:schemeClr val="tx1"/>
                </a:solidFill>
                <a:latin typeface="Adobe Caslon Pro" pitchFamily="18" charset="0"/>
                <a:cs typeface="Consolas" pitchFamily="49" charset="0"/>
              </a:rPr>
              <a:t>TECNOx</a:t>
            </a:r>
            <a:r>
              <a:rPr lang="pt-BR" sz="2600" spc="-150" dirty="0" smtClean="0">
                <a:solidFill>
                  <a:schemeClr val="tx1"/>
                </a:solidFill>
                <a:latin typeface="Adobe Caslon Pro" pitchFamily="18" charset="0"/>
                <a:cs typeface="Consolas" pitchFamily="49" charset="0"/>
              </a:rPr>
              <a:t> 4.0</a:t>
            </a:r>
          </a:p>
          <a:p>
            <a:endParaRPr lang="pt-BR" spc="-150" dirty="0" smtClean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170" name="Picture 2" descr="Resultado de imagem para fungi 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059973" flipH="1">
            <a:off x="-690882" y="291138"/>
            <a:ext cx="2215817" cy="1911833"/>
          </a:xfrm>
          <a:prstGeom prst="rect">
            <a:avLst/>
          </a:prstGeom>
          <a:noFill/>
        </p:spPr>
      </p:pic>
      <p:pic>
        <p:nvPicPr>
          <p:cNvPr id="5" name="Picture 2" descr="Resultado de imagem para fungi 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20540027">
            <a:off x="-762319" y="1505560"/>
            <a:ext cx="2215817" cy="1911833"/>
          </a:xfrm>
          <a:prstGeom prst="rect">
            <a:avLst/>
          </a:prstGeom>
          <a:noFill/>
        </p:spPr>
      </p:pic>
      <p:pic>
        <p:nvPicPr>
          <p:cNvPr id="6" name="Picture 2" descr="Resultado de imagem para fungi 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059973" flipH="1">
            <a:off x="-905195" y="2505692"/>
            <a:ext cx="2215817" cy="191183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 descr="Resultado de imagem para fungos no brasi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572924" y="2928934"/>
            <a:ext cx="3048000" cy="2286001"/>
          </a:xfrm>
          <a:prstGeom prst="rect">
            <a:avLst/>
          </a:prstGeom>
          <a:noFill/>
        </p:spPr>
      </p:pic>
      <p:pic>
        <p:nvPicPr>
          <p:cNvPr id="1037" name="Picture 13" descr="Resultado de imagem para fungos no brasi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488" y="2071678"/>
            <a:ext cx="2286000" cy="3048001"/>
          </a:xfrm>
          <a:prstGeom prst="rect">
            <a:avLst/>
          </a:prstGeom>
          <a:noFill/>
        </p:spPr>
      </p:pic>
      <p:pic>
        <p:nvPicPr>
          <p:cNvPr id="1026" name="Picture 2" descr="Resultado de imagem para diversidade de fungos no brasil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714752"/>
            <a:ext cx="2908101" cy="2579690"/>
          </a:xfrm>
          <a:prstGeom prst="rect">
            <a:avLst/>
          </a:prstGeom>
          <a:noFill/>
        </p:spPr>
      </p:pic>
      <p:pic>
        <p:nvPicPr>
          <p:cNvPr id="1030" name="Picture 6" descr="Imagem relacionad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1142984"/>
            <a:ext cx="3428992" cy="2571744"/>
          </a:xfrm>
          <a:prstGeom prst="rect">
            <a:avLst/>
          </a:prstGeom>
          <a:noFill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/>
          <a:srcRect l="27453" t="22461" r="23133" b="56054"/>
          <a:stretch>
            <a:fillRect/>
          </a:stretch>
        </p:blipFill>
        <p:spPr bwMode="auto">
          <a:xfrm>
            <a:off x="3000300" y="1071546"/>
            <a:ext cx="6143700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39" name="AutoShape 15" descr="Resultado de imagem para shiitake no brasi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41" name="AutoShape 17" descr="Resultado de imagem para shiitake no brasi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43" name="AutoShape 19" descr="Resultado de imagem para shiitake no brasi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7"/>
          <a:srcRect l="12664" t="41211" r="49451" b="18750"/>
          <a:stretch>
            <a:fillRect/>
          </a:stretch>
        </p:blipFill>
        <p:spPr bwMode="auto">
          <a:xfrm>
            <a:off x="2143108" y="5072074"/>
            <a:ext cx="2524723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 descr="Resultado de imagem para diversidade de fungos no brasil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000496" y="3357562"/>
            <a:ext cx="2643206" cy="2970519"/>
          </a:xfrm>
          <a:prstGeom prst="rect">
            <a:avLst/>
          </a:prstGeom>
          <a:noFill/>
        </p:spPr>
      </p:pic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9"/>
          <a:srcRect l="27452" t="20508" r="51135" b="23828"/>
          <a:stretch>
            <a:fillRect/>
          </a:stretch>
        </p:blipFill>
        <p:spPr bwMode="auto">
          <a:xfrm>
            <a:off x="6162420" y="2500306"/>
            <a:ext cx="2981580" cy="4357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ítulo 1"/>
          <p:cNvSpPr txBox="1">
            <a:spLocks/>
          </p:cNvSpPr>
          <p:nvPr/>
        </p:nvSpPr>
        <p:spPr>
          <a:xfrm>
            <a:off x="0" y="1"/>
            <a:ext cx="9144000" cy="107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400" i="1" dirty="0" smtClean="0">
                <a:latin typeface="Adobe Caslon Pro Bold" pitchFamily="18" charset="0"/>
                <a:ea typeface="+mj-ea"/>
                <a:cs typeface="+mj-cs"/>
              </a:rPr>
              <a:t>a</a:t>
            </a:r>
            <a:r>
              <a:rPr kumimoji="0" lang="pt-BR" sz="440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dobe Caslon Pro Bold" pitchFamily="18" charset="0"/>
                <a:ea typeface="+mj-ea"/>
                <a:cs typeface="+mj-cs"/>
              </a:rPr>
              <a:t> diversidade</a:t>
            </a:r>
            <a:endParaRPr kumimoji="0" lang="pt-BR" sz="44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dobe Caslon Pro Bold" pitchFamily="18" charset="0"/>
              <a:ea typeface="+mj-ea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 l="18668" t="13672" r="30819" b="12109"/>
          <a:stretch>
            <a:fillRect/>
          </a:stretch>
        </p:blipFill>
        <p:spPr bwMode="auto">
          <a:xfrm>
            <a:off x="1857356" y="3000372"/>
            <a:ext cx="5715040" cy="3621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 descr="Resultado de imagem para casca de noz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57290" y="1142984"/>
            <a:ext cx="1938428" cy="1333483"/>
          </a:xfrm>
          <a:prstGeom prst="rect">
            <a:avLst/>
          </a:prstGeom>
          <a:noFill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43636" y="1000108"/>
            <a:ext cx="1500198" cy="1515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Seta à esquerda, à direita e acima 10"/>
          <p:cNvSpPr/>
          <p:nvPr/>
        </p:nvSpPr>
        <p:spPr>
          <a:xfrm rot="10800000">
            <a:off x="3428992" y="1357298"/>
            <a:ext cx="2357454" cy="1428760"/>
          </a:xfrm>
          <a:prstGeom prst="leftRightUpArrow">
            <a:avLst>
              <a:gd name="adj1" fmla="val 9552"/>
              <a:gd name="adj2" fmla="val 25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0" y="1"/>
            <a:ext cx="9144000" cy="107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400" i="1" dirty="0" smtClean="0">
                <a:latin typeface="Adobe Caslon Pro Bold" pitchFamily="18" charset="0"/>
                <a:ea typeface="+mj-ea"/>
                <a:cs typeface="+mj-cs"/>
              </a:rPr>
              <a:t>a</a:t>
            </a:r>
            <a:r>
              <a:rPr kumimoji="0" lang="pt-BR" sz="4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dobe Caslon Pro Bold" pitchFamily="18" charset="0"/>
                <a:ea typeface="+mj-ea"/>
                <a:cs typeface="+mj-cs"/>
              </a:rPr>
              <a:t> </a:t>
            </a:r>
            <a:r>
              <a:rPr kumimoji="0" lang="pt-BR" sz="44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dobe Caslon Pro Bold" pitchFamily="18" charset="0"/>
                <a:ea typeface="+mj-ea"/>
                <a:cs typeface="+mj-cs"/>
              </a:rPr>
              <a:t>biofabricação</a:t>
            </a:r>
            <a:endParaRPr kumimoji="0" lang="pt-BR" sz="44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dobe Caslon Pro Bold" pitchFamily="18" charset="0"/>
              <a:ea typeface="+mj-ea"/>
              <a:cs typeface="+mj-cs"/>
            </a:endParaRPr>
          </a:p>
        </p:txBody>
      </p:sp>
      <p:pic>
        <p:nvPicPr>
          <p:cNvPr id="1033" name="Picture 9" descr="Resultado de imagem para heat waves 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714744" y="2143116"/>
            <a:ext cx="500066" cy="50006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929322" y="5857892"/>
            <a:ext cx="3000364" cy="571504"/>
          </a:xfrm>
        </p:spPr>
        <p:txBody>
          <a:bodyPr>
            <a:normAutofit fontScale="92500"/>
          </a:bodyPr>
          <a:lstStyle/>
          <a:p>
            <a:pPr lvl="1" algn="ctr">
              <a:buNone/>
            </a:pPr>
            <a:r>
              <a:rPr lang="pt-BR" sz="2000" dirty="0" err="1" smtClean="0">
                <a:latin typeface="Adobe Caslon Pro" pitchFamily="18" charset="0"/>
                <a:cs typeface="Consolas" pitchFamily="49" charset="0"/>
              </a:rPr>
              <a:t>FungiMutarium</a:t>
            </a:r>
            <a:r>
              <a:rPr lang="pt-BR" sz="2000" dirty="0" smtClean="0">
                <a:latin typeface="Adobe Caslon Pro" pitchFamily="18" charset="0"/>
                <a:cs typeface="Consolas" pitchFamily="49" charset="0"/>
              </a:rPr>
              <a:t> – </a:t>
            </a:r>
            <a:r>
              <a:rPr lang="pt-BR" sz="2000" dirty="0" err="1" smtClean="0">
                <a:latin typeface="Adobe Caslon Pro" pitchFamily="18" charset="0"/>
                <a:cs typeface="Consolas" pitchFamily="49" charset="0"/>
              </a:rPr>
              <a:t>FU’s</a:t>
            </a:r>
            <a:endParaRPr lang="pt-BR" sz="2000" dirty="0" smtClean="0">
              <a:latin typeface="Adobe Caslon Pro" pitchFamily="18" charset="0"/>
              <a:cs typeface="Consolas" pitchFamily="49" charset="0"/>
            </a:endParaRPr>
          </a:p>
          <a:p>
            <a:pPr lvl="1">
              <a:buNone/>
            </a:pPr>
            <a:endParaRPr lang="pt-BR" sz="2000" dirty="0" smtClean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4343" name="Picture 7" descr="Resultado de imagem para lumifungi"/>
          <p:cNvPicPr>
            <a:picLocks noChangeAspect="1" noChangeArrowheads="1"/>
          </p:cNvPicPr>
          <p:nvPr/>
        </p:nvPicPr>
        <p:blipFill>
          <a:blip r:embed="rId2" cstate="print"/>
          <a:srcRect t="16932" b="5179"/>
          <a:stretch>
            <a:fillRect/>
          </a:stretch>
        </p:blipFill>
        <p:spPr bwMode="auto">
          <a:xfrm>
            <a:off x="3357554" y="4143380"/>
            <a:ext cx="2786082" cy="1659439"/>
          </a:xfrm>
          <a:prstGeom prst="rect">
            <a:avLst/>
          </a:prstGeom>
          <a:noFill/>
        </p:spPr>
      </p:pic>
      <p:pic>
        <p:nvPicPr>
          <p:cNvPr id="14345" name="Picture 9" descr="Imagem relacionada"/>
          <p:cNvPicPr>
            <a:picLocks noChangeAspect="1" noChangeArrowheads="1"/>
          </p:cNvPicPr>
          <p:nvPr/>
        </p:nvPicPr>
        <p:blipFill>
          <a:blip r:embed="rId3" cstate="print"/>
          <a:srcRect l="10443" t="6854" r="24518"/>
          <a:stretch>
            <a:fillRect/>
          </a:stretch>
        </p:blipFill>
        <p:spPr bwMode="auto">
          <a:xfrm>
            <a:off x="6429388" y="4143380"/>
            <a:ext cx="2368586" cy="1643074"/>
          </a:xfrm>
          <a:prstGeom prst="rect">
            <a:avLst/>
          </a:prstGeom>
          <a:noFill/>
        </p:spPr>
      </p:pic>
      <p:pic>
        <p:nvPicPr>
          <p:cNvPr id="14347" name="Picture 11" descr="Resultado de imagem para fungi mutarium"/>
          <p:cNvPicPr>
            <a:picLocks noChangeAspect="1" noChangeArrowheads="1"/>
          </p:cNvPicPr>
          <p:nvPr/>
        </p:nvPicPr>
        <p:blipFill>
          <a:blip r:embed="rId4" cstate="print"/>
          <a:srcRect l="51488" r="3254" b="616"/>
          <a:stretch>
            <a:fillRect/>
          </a:stretch>
        </p:blipFill>
        <p:spPr bwMode="auto">
          <a:xfrm>
            <a:off x="6429388" y="1285860"/>
            <a:ext cx="2357454" cy="2856456"/>
          </a:xfrm>
          <a:prstGeom prst="rect">
            <a:avLst/>
          </a:prstGeom>
          <a:noFill/>
        </p:spPr>
      </p:pic>
      <p:sp>
        <p:nvSpPr>
          <p:cNvPr id="11" name="Título 1"/>
          <p:cNvSpPr txBox="1">
            <a:spLocks/>
          </p:cNvSpPr>
          <p:nvPr/>
        </p:nvSpPr>
        <p:spPr>
          <a:xfrm>
            <a:off x="0" y="1"/>
            <a:ext cx="9144000" cy="107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400" i="1" dirty="0" smtClean="0">
                <a:latin typeface="Adobe Caslon Pro Bold" pitchFamily="18" charset="0"/>
                <a:ea typeface="+mj-ea"/>
                <a:cs typeface="+mj-cs"/>
              </a:rPr>
              <a:t>as possibilidades</a:t>
            </a:r>
            <a:endParaRPr kumimoji="0" lang="pt-BR" sz="44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dobe Caslon Pro Bold" pitchFamily="18" charset="0"/>
              <a:ea typeface="+mj-ea"/>
              <a:cs typeface="+mj-cs"/>
            </a:endParaRPr>
          </a:p>
        </p:txBody>
      </p:sp>
      <p:pic>
        <p:nvPicPr>
          <p:cNvPr id="6146" name="Picture 2" descr="Resultado de imagem para lumi fungi"/>
          <p:cNvPicPr>
            <a:picLocks noChangeAspect="1" noChangeArrowheads="1" noCrop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57554" y="1357298"/>
            <a:ext cx="2769465" cy="2643206"/>
          </a:xfrm>
          <a:prstGeom prst="rect">
            <a:avLst/>
          </a:prstGeom>
          <a:noFill/>
        </p:spPr>
      </p:pic>
      <p:pic>
        <p:nvPicPr>
          <p:cNvPr id="6148" name="Picture 4" descr="Resultado de imagem para the livings hifi"/>
          <p:cNvPicPr>
            <a:picLocks noChangeAspect="1" noChangeArrowheads="1"/>
          </p:cNvPicPr>
          <p:nvPr/>
        </p:nvPicPr>
        <p:blipFill>
          <a:blip r:embed="rId6"/>
          <a:srcRect l="18000" r="45250"/>
          <a:stretch>
            <a:fillRect/>
          </a:stretch>
        </p:blipFill>
        <p:spPr bwMode="auto">
          <a:xfrm>
            <a:off x="214282" y="1357298"/>
            <a:ext cx="2922368" cy="4429156"/>
          </a:xfrm>
          <a:prstGeom prst="rect">
            <a:avLst/>
          </a:prstGeom>
          <a:noFill/>
        </p:spPr>
      </p:pic>
      <p:sp>
        <p:nvSpPr>
          <p:cNvPr id="15" name="CaixaDeTexto 14"/>
          <p:cNvSpPr txBox="1"/>
          <p:nvPr/>
        </p:nvSpPr>
        <p:spPr>
          <a:xfrm>
            <a:off x="214282" y="5873115"/>
            <a:ext cx="26297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pt-BR" sz="1900" dirty="0" err="1" smtClean="0">
                <a:latin typeface="Adobe Caslon Pro" pitchFamily="18" charset="0"/>
                <a:cs typeface="Consolas" pitchFamily="49" charset="0"/>
              </a:rPr>
              <a:t>The</a:t>
            </a:r>
            <a:r>
              <a:rPr lang="pt-BR" sz="1900" dirty="0" smtClean="0">
                <a:latin typeface="Adobe Caslon Pro" pitchFamily="18" charset="0"/>
                <a:cs typeface="Consolas" pitchFamily="49" charset="0"/>
              </a:rPr>
              <a:t> </a:t>
            </a:r>
            <a:r>
              <a:rPr lang="pt-BR" sz="1900" dirty="0" err="1" smtClean="0">
                <a:latin typeface="Adobe Caslon Pro" pitchFamily="18" charset="0"/>
                <a:cs typeface="Consolas" pitchFamily="49" charset="0"/>
              </a:rPr>
              <a:t>Living’s</a:t>
            </a:r>
            <a:r>
              <a:rPr lang="pt-BR" sz="1900" dirty="0" smtClean="0">
                <a:latin typeface="Adobe Caslon Pro" pitchFamily="18" charset="0"/>
                <a:cs typeface="Consolas" pitchFamily="49" charset="0"/>
              </a:rPr>
              <a:t> </a:t>
            </a:r>
            <a:r>
              <a:rPr lang="pt-BR" sz="1900" dirty="0" err="1" smtClean="0">
                <a:latin typeface="Adobe Caslon Pro" pitchFamily="18" charset="0"/>
                <a:cs typeface="Consolas" pitchFamily="49" charset="0"/>
              </a:rPr>
              <a:t>Hy-Fi</a:t>
            </a:r>
            <a:r>
              <a:rPr lang="pt-BR" sz="1900" dirty="0" smtClean="0">
                <a:latin typeface="Adobe Caslon Pro" pitchFamily="18" charset="0"/>
                <a:cs typeface="Consolas" pitchFamily="49" charset="0"/>
              </a:rPr>
              <a:t>. </a:t>
            </a:r>
          </a:p>
          <a:p>
            <a:pPr marL="0" lvl="1" algn="ctr"/>
            <a:r>
              <a:rPr lang="pt-BR" sz="1900" dirty="0" err="1" smtClean="0">
                <a:latin typeface="Adobe Caslon Pro" pitchFamily="18" charset="0"/>
                <a:cs typeface="Consolas" pitchFamily="49" charset="0"/>
              </a:rPr>
              <a:t>MoMa</a:t>
            </a:r>
            <a:r>
              <a:rPr lang="pt-BR" sz="1900" dirty="0" smtClean="0">
                <a:latin typeface="Adobe Caslon Pro" pitchFamily="18" charset="0"/>
                <a:cs typeface="Consolas" pitchFamily="49" charset="0"/>
              </a:rPr>
              <a:t>, 2014</a:t>
            </a:r>
          </a:p>
          <a:p>
            <a:endParaRPr lang="pt-BR" dirty="0">
              <a:latin typeface="Adobe Caslon Pro" pitchFamily="18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3643306" y="5857892"/>
            <a:ext cx="200026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pt-BR" sz="1900" dirty="0" err="1" smtClean="0">
                <a:latin typeface="Adobe Caslon Pro" pitchFamily="18" charset="0"/>
                <a:cs typeface="Consolas" pitchFamily="49" charset="0"/>
              </a:rPr>
              <a:t>LumiFungi</a:t>
            </a:r>
            <a:endParaRPr lang="pt-BR" sz="1900" dirty="0" smtClean="0">
              <a:latin typeface="Adobe Caslon Pro" pitchFamily="18" charset="0"/>
              <a:cs typeface="Consolas" pitchFamily="49" charset="0"/>
            </a:endParaRPr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4282" y="1428736"/>
            <a:ext cx="4857784" cy="4525963"/>
          </a:xfrm>
        </p:spPr>
        <p:txBody>
          <a:bodyPr>
            <a:noAutofit/>
          </a:bodyPr>
          <a:lstStyle/>
          <a:p>
            <a:pPr algn="just"/>
            <a:r>
              <a:rPr lang="pt-BR" sz="2000" dirty="0" smtClean="0">
                <a:latin typeface="Adobe Caslon Pro" pitchFamily="18" charset="0"/>
                <a:cs typeface="Consolas" pitchFamily="49" charset="0"/>
              </a:rPr>
              <a:t>Tecnologias livres</a:t>
            </a:r>
          </a:p>
          <a:p>
            <a:pPr lvl="1" algn="just"/>
            <a:r>
              <a:rPr lang="pt-BR" sz="1800" dirty="0" smtClean="0">
                <a:latin typeface="Adobe Caslon Pro" pitchFamily="18" charset="0"/>
                <a:cs typeface="Consolas" pitchFamily="49" charset="0"/>
              </a:rPr>
              <a:t>CTA</a:t>
            </a:r>
          </a:p>
          <a:p>
            <a:pPr algn="just"/>
            <a:r>
              <a:rPr lang="pt-BR" sz="2000" dirty="0" smtClean="0">
                <a:latin typeface="Adobe Caslon Pro" pitchFamily="18" charset="0"/>
                <a:cs typeface="Consolas" pitchFamily="49" charset="0"/>
              </a:rPr>
              <a:t>Barato e acessível</a:t>
            </a:r>
          </a:p>
          <a:p>
            <a:pPr algn="just"/>
            <a:r>
              <a:rPr lang="pt-BR" sz="2000" i="1" dirty="0" err="1" smtClean="0">
                <a:latin typeface="Adobe Caslon Pro" pitchFamily="18" charset="0"/>
                <a:cs typeface="Consolas" pitchFamily="49" charset="0"/>
              </a:rPr>
              <a:t>Slow</a:t>
            </a:r>
            <a:r>
              <a:rPr lang="pt-BR" sz="2000" i="1" dirty="0" smtClean="0">
                <a:latin typeface="Adobe Caslon Pro" pitchFamily="18" charset="0"/>
                <a:cs typeface="Consolas" pitchFamily="49" charset="0"/>
              </a:rPr>
              <a:t> </a:t>
            </a:r>
            <a:r>
              <a:rPr lang="pt-BR" sz="2000" i="1" dirty="0" err="1" smtClean="0">
                <a:latin typeface="Adobe Caslon Pro" pitchFamily="18" charset="0"/>
                <a:cs typeface="Consolas" pitchFamily="49" charset="0"/>
              </a:rPr>
              <a:t>science</a:t>
            </a:r>
            <a:endParaRPr lang="pt-BR" sz="2000" i="1" dirty="0" smtClean="0">
              <a:latin typeface="Adobe Caslon Pro" pitchFamily="18" charset="0"/>
              <a:cs typeface="Consolas" pitchFamily="49" charset="0"/>
            </a:endParaRPr>
          </a:p>
          <a:p>
            <a:pPr lvl="1" algn="just"/>
            <a:r>
              <a:rPr lang="pt-BR" sz="1800" dirty="0" smtClean="0">
                <a:latin typeface="Adobe Caslon Pro" pitchFamily="18" charset="0"/>
                <a:cs typeface="Consolas" pitchFamily="49" charset="0"/>
              </a:rPr>
              <a:t>“(...) o [que o] movimento Devagar oferece, é um caminho intermediário, uma maneira de associar a </a:t>
            </a:r>
            <a:r>
              <a:rPr lang="pt-BR" sz="1800" dirty="0" err="1" smtClean="0">
                <a:latin typeface="Adobe Caslon Pro" pitchFamily="18" charset="0"/>
                <a:cs typeface="Consolas" pitchFamily="49" charset="0"/>
              </a:rPr>
              <a:t>dolce</a:t>
            </a:r>
            <a:r>
              <a:rPr lang="pt-BR" sz="1800" dirty="0" smtClean="0">
                <a:latin typeface="Adobe Caslon Pro" pitchFamily="18" charset="0"/>
                <a:cs typeface="Consolas" pitchFamily="49" charset="0"/>
              </a:rPr>
              <a:t> </a:t>
            </a:r>
            <a:r>
              <a:rPr lang="pt-BR" sz="1800" dirty="0" err="1" smtClean="0">
                <a:latin typeface="Adobe Caslon Pro" pitchFamily="18" charset="0"/>
                <a:cs typeface="Consolas" pitchFamily="49" charset="0"/>
              </a:rPr>
              <a:t>vita</a:t>
            </a:r>
            <a:r>
              <a:rPr lang="pt-BR" sz="1800" dirty="0" smtClean="0">
                <a:latin typeface="Adobe Caslon Pro" pitchFamily="18" charset="0"/>
                <a:cs typeface="Consolas" pitchFamily="49" charset="0"/>
              </a:rPr>
              <a:t> ao dinamismo da era da informação.” JOSI PAZ UnB/2013</a:t>
            </a:r>
          </a:p>
          <a:p>
            <a:pPr lvl="1" algn="just"/>
            <a:r>
              <a:rPr lang="pt-BR" sz="1800" dirty="0" smtClean="0">
                <a:latin typeface="Adobe Caslon Pro" pitchFamily="18" charset="0"/>
                <a:cs typeface="Consolas" pitchFamily="49" charset="0"/>
              </a:rPr>
              <a:t>“A ciência precisa de tempo para pensar. A ciência precisa de tempo para ler, e tempo para falhar.”</a:t>
            </a:r>
          </a:p>
          <a:p>
            <a:pPr lvl="1" algn="just"/>
            <a:r>
              <a:rPr lang="pt-BR" sz="1800" dirty="0" smtClean="0">
                <a:latin typeface="Adobe Caslon Pro" pitchFamily="18" charset="0"/>
                <a:cs typeface="Consolas" pitchFamily="49" charset="0"/>
              </a:rPr>
              <a:t>“Deslocamentos na configuração da “causa” ambiental vão se colocando como oportunidades para produzir mais informação e engendrar mais mercadorias”</a:t>
            </a:r>
          </a:p>
        </p:txBody>
      </p:sp>
      <p:pic>
        <p:nvPicPr>
          <p:cNvPr id="15366" name="Picture 6" descr="IMG_7431_v1.JPG"/>
          <p:cNvPicPr>
            <a:picLocks noChangeAspect="1" noChangeArrowheads="1"/>
          </p:cNvPicPr>
          <p:nvPr/>
        </p:nvPicPr>
        <p:blipFill>
          <a:blip r:embed="rId2"/>
          <a:srcRect t="4192" b="19160"/>
          <a:stretch>
            <a:fillRect/>
          </a:stretch>
        </p:blipFill>
        <p:spPr bwMode="auto">
          <a:xfrm>
            <a:off x="5931540" y="2571744"/>
            <a:ext cx="2926740" cy="1846693"/>
          </a:xfrm>
          <a:prstGeom prst="rect">
            <a:avLst/>
          </a:prstGeom>
          <a:noFill/>
        </p:spPr>
      </p:pic>
      <p:pic>
        <p:nvPicPr>
          <p:cNvPr id="15368" name="Picture 8" descr="Resultado de imagem para cta ufrg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8978" y="857232"/>
            <a:ext cx="4335022" cy="1672081"/>
          </a:xfrm>
          <a:prstGeom prst="rect">
            <a:avLst/>
          </a:prstGeom>
          <a:noFill/>
        </p:spPr>
      </p:pic>
      <p:pic>
        <p:nvPicPr>
          <p:cNvPr id="15370" name="Picture 10" descr="Imagem relacionada"/>
          <p:cNvPicPr>
            <a:picLocks noChangeAspect="1" noChangeArrowheads="1"/>
          </p:cNvPicPr>
          <p:nvPr/>
        </p:nvPicPr>
        <p:blipFill>
          <a:blip r:embed="rId4"/>
          <a:srcRect l="2752" r="11926" b="41406"/>
          <a:stretch>
            <a:fillRect/>
          </a:stretch>
        </p:blipFill>
        <p:spPr bwMode="auto">
          <a:xfrm>
            <a:off x="5643570" y="4857760"/>
            <a:ext cx="3071834" cy="1238643"/>
          </a:xfrm>
          <a:prstGeom prst="rect">
            <a:avLst/>
          </a:prstGeom>
          <a:noFill/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0" y="1"/>
            <a:ext cx="9144000" cy="107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dobe Caslon Pro Bold" pitchFamily="18" charset="0"/>
                <a:ea typeface="+mj-ea"/>
                <a:cs typeface="+mj-cs"/>
              </a:rPr>
              <a:t>o</a:t>
            </a:r>
            <a:r>
              <a:rPr kumimoji="0" lang="pt-BR" sz="4400" b="0" i="1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dobe Caslon Pro Bold" pitchFamily="18" charset="0"/>
                <a:ea typeface="+mj-ea"/>
                <a:cs typeface="+mj-cs"/>
              </a:rPr>
              <a:t> protótipo</a:t>
            </a:r>
            <a:endParaRPr kumimoji="0" lang="pt-BR" sz="44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dobe Caslon Pro Bold" pitchFamily="18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Image result for arduino uno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0" y="1357298"/>
            <a:ext cx="4224354" cy="30693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4535488" y="1071546"/>
            <a:ext cx="4608512" cy="144991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 smtClean="0">
                <a:latin typeface="Adobe Caslon Pro" pitchFamily="18" charset="0"/>
                <a:cs typeface="Consolas" pitchFamily="49" charset="0"/>
              </a:rPr>
              <a:t>Tecnologias livres</a:t>
            </a:r>
          </a:p>
          <a:p>
            <a:pPr marL="457200" lvl="1" indent="0" algn="just">
              <a:buNone/>
            </a:pPr>
            <a:r>
              <a:rPr lang="pt-BR" dirty="0" smtClean="0">
                <a:latin typeface="Adobe Caslon Pro" pitchFamily="18" charset="0"/>
                <a:cs typeface="Consolas" pitchFamily="49" charset="0"/>
              </a:rPr>
              <a:t>- Arduino</a:t>
            </a: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4929190" y="2500306"/>
            <a:ext cx="3411547" cy="129614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600" dirty="0" smtClean="0">
                <a:latin typeface="Adobe Caslon Pro" pitchFamily="18" charset="0"/>
                <a:cs typeface="Consolas" pitchFamily="49" charset="0"/>
              </a:rPr>
              <a:t>Plataforma de prototipagem eletrônica de hardware livre</a:t>
            </a:r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1691680" y="4437112"/>
            <a:ext cx="5941437" cy="129614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>
                <a:latin typeface="Adobe Caslon Pro" pitchFamily="18" charset="0"/>
                <a:cs typeface="Consolas" pitchFamily="49" charset="0"/>
              </a:rPr>
              <a:t>Aqui talvez algumas fotos legais do Arduino que estamos usando, ou de nós montando algo na plaquinha/editando código..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0" y="1"/>
            <a:ext cx="9144000" cy="107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dobe Caslon Pro Bold" pitchFamily="18" charset="0"/>
                <a:ea typeface="+mj-ea"/>
                <a:cs typeface="+mj-cs"/>
              </a:rPr>
              <a:t>o</a:t>
            </a:r>
            <a:r>
              <a:rPr kumimoji="0" lang="pt-BR" sz="4400" b="0" i="1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dobe Caslon Pro Bold" pitchFamily="18" charset="0"/>
                <a:ea typeface="+mj-ea"/>
                <a:cs typeface="+mj-cs"/>
              </a:rPr>
              <a:t> protótipo</a:t>
            </a:r>
            <a:endParaRPr kumimoji="0" lang="pt-BR" sz="44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dobe Caslon Pro Bold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3864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rizoma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8" y="4143380"/>
            <a:ext cx="2937608" cy="2357430"/>
          </a:xfrm>
          <a:prstGeom prst="rect">
            <a:avLst/>
          </a:prstGeom>
        </p:spPr>
      </p:pic>
      <p:pic>
        <p:nvPicPr>
          <p:cNvPr id="10" name="Imagem 9" descr="46440638_1632277906927458_8855364786368544768_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00694" y="2500306"/>
            <a:ext cx="1572112" cy="1574211"/>
          </a:xfrm>
          <a:prstGeom prst="rect">
            <a:avLst/>
          </a:prstGeom>
        </p:spPr>
      </p:pic>
      <p:pic>
        <p:nvPicPr>
          <p:cNvPr id="11" name="Imagem 10" descr="rhizom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12" y="357166"/>
            <a:ext cx="2634864" cy="1976150"/>
          </a:xfrm>
          <a:prstGeom prst="rect">
            <a:avLst/>
          </a:prstGeom>
        </p:spPr>
      </p:pic>
      <p:pic>
        <p:nvPicPr>
          <p:cNvPr id="12292" name="Picture 4" descr="Resultado de imagem para amen hand sign -emoji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1113583">
            <a:off x="7010870" y="2071678"/>
            <a:ext cx="2133130" cy="2100429"/>
          </a:xfrm>
          <a:prstGeom prst="rect">
            <a:avLst/>
          </a:prstGeom>
          <a:noFill/>
        </p:spPr>
      </p:pic>
      <p:pic>
        <p:nvPicPr>
          <p:cNvPr id="12294" name="Picture 6" descr="Resultado de imagem para amen hand sign -emoji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6858016" y="3286124"/>
            <a:ext cx="1000132" cy="1008174"/>
          </a:xfrm>
          <a:prstGeom prst="rect">
            <a:avLst/>
          </a:prstGeom>
          <a:noFill/>
        </p:spPr>
      </p:pic>
      <p:sp>
        <p:nvSpPr>
          <p:cNvPr id="8" name="CaixaDeTexto 7"/>
          <p:cNvSpPr txBox="1"/>
          <p:nvPr/>
        </p:nvSpPr>
        <p:spPr>
          <a:xfrm>
            <a:off x="500034" y="5643578"/>
            <a:ext cx="32239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angelo.angonezi@ufrgs.br</a:t>
            </a:r>
          </a:p>
          <a:p>
            <a:r>
              <a:rPr lang="pt-BR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oss.boll@ufrgs.br</a:t>
            </a:r>
          </a:p>
          <a:p>
            <a:r>
              <a:rPr lang="pt-BR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luis.davoglio@gmail.com</a:t>
            </a:r>
            <a:endParaRPr lang="pt-BR" dirty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642910" y="3143248"/>
            <a:ext cx="4500594" cy="10715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5400" i="1" dirty="0" smtClean="0">
                <a:latin typeface="Adobe Caslon Pro Bold" pitchFamily="18" charset="0"/>
                <a:ea typeface="+mj-ea"/>
                <a:cs typeface="+mj-cs"/>
              </a:rPr>
              <a:t>  </a:t>
            </a:r>
            <a:r>
              <a:rPr lang="pt-BR" sz="5400" i="1" dirty="0" err="1" smtClean="0">
                <a:latin typeface="Adobe Caslon Pro Bold" pitchFamily="18" charset="0"/>
                <a:ea typeface="+mj-ea"/>
                <a:cs typeface="+mj-cs"/>
              </a:rPr>
              <a:t>obrigadx</a:t>
            </a:r>
            <a:r>
              <a:rPr lang="pt-BR" sz="5400" i="1" dirty="0" smtClean="0">
                <a:latin typeface="Adobe Caslon Pro Bold" pitchFamily="18" charset="0"/>
                <a:ea typeface="+mj-ea"/>
                <a:cs typeface="+mj-cs"/>
              </a:rPr>
              <a:t>!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5400" i="1" dirty="0" smtClean="0">
              <a:latin typeface="Adobe Caslon Pro Bold" pitchFamily="18" charset="0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3600" i="1" dirty="0" smtClean="0">
              <a:latin typeface="Adobe Caslon Pro Bold" pitchFamily="18" charset="0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dobe Caslon Pro Bold" pitchFamily="18" charset="0"/>
              <a:ea typeface="+mj-ea"/>
              <a:cs typeface="+mj-cs"/>
            </a:endParaRPr>
          </a:p>
          <a:p>
            <a:pPr lvl="0">
              <a:spcBef>
                <a:spcPct val="0"/>
              </a:spcBef>
            </a:pPr>
            <a:r>
              <a:rPr lang="pt-BR" sz="2400" i="1" dirty="0" smtClean="0">
                <a:latin typeface="Adobe Caslon Pro Bold" pitchFamily="18" charset="0"/>
                <a:ea typeface="+mj-ea"/>
                <a:cs typeface="+mj-cs"/>
              </a:rPr>
              <a:t>http://cta.if.ufrgs.br/projects/</a:t>
            </a:r>
          </a:p>
          <a:p>
            <a:pPr lvl="0">
              <a:spcBef>
                <a:spcPct val="0"/>
              </a:spcBef>
            </a:pPr>
            <a:r>
              <a:rPr lang="pt-BR" sz="2400" i="1" dirty="0" err="1" smtClean="0">
                <a:latin typeface="Adobe Caslon Pro Bold" pitchFamily="18" charset="0"/>
                <a:ea typeface="+mj-ea"/>
                <a:cs typeface="+mj-cs"/>
              </a:rPr>
              <a:t>biomateriais-de-micelio</a:t>
            </a:r>
            <a:r>
              <a:rPr lang="pt-BR" sz="2400" i="1" dirty="0" smtClean="0">
                <a:latin typeface="Adobe Caslon Pro Bold" pitchFamily="18" charset="0"/>
                <a:ea typeface="+mj-ea"/>
                <a:cs typeface="+mj-cs"/>
              </a:rPr>
              <a:t>/</a:t>
            </a:r>
          </a:p>
          <a:p>
            <a:pPr lvl="0">
              <a:spcBef>
                <a:spcPct val="0"/>
              </a:spcBef>
            </a:pPr>
            <a:endParaRPr lang="pt-BR" sz="2400" i="1" dirty="0" smtClean="0">
              <a:latin typeface="Adobe Caslon Pro Bold" pitchFamily="18" charset="0"/>
              <a:ea typeface="+mj-ea"/>
              <a:cs typeface="+mj-cs"/>
            </a:endParaRPr>
          </a:p>
          <a:p>
            <a:pPr lvl="0">
              <a:spcBef>
                <a:spcPct val="0"/>
              </a:spcBef>
            </a:pPr>
            <a:r>
              <a:rPr kumimoji="0" lang="pt-BR" sz="2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dobe Caslon Pro Bold" pitchFamily="18" charset="0"/>
                <a:ea typeface="+mj-ea"/>
                <a:cs typeface="+mj-cs"/>
              </a:rPr>
              <a:t>angelo.angonezi@ufrgs.br</a:t>
            </a:r>
          </a:p>
          <a:p>
            <a:pPr lvl="0">
              <a:spcBef>
                <a:spcPct val="0"/>
              </a:spcBef>
            </a:pPr>
            <a:r>
              <a:rPr lang="pt-BR" sz="2400" i="1" dirty="0" smtClean="0">
                <a:latin typeface="Adobe Caslon Pro Bold" pitchFamily="18" charset="0"/>
                <a:ea typeface="+mj-ea"/>
                <a:cs typeface="+mj-cs"/>
              </a:rPr>
              <a:t>luis.davoglio@gmail.com</a:t>
            </a:r>
          </a:p>
          <a:p>
            <a:pPr lvl="0">
              <a:spcBef>
                <a:spcPct val="0"/>
              </a:spcBef>
            </a:pPr>
            <a:r>
              <a:rPr lang="pt-BR" sz="2400" i="1" dirty="0" smtClean="0">
                <a:latin typeface="Adobe Caslon Pro Bold" pitchFamily="18" charset="0"/>
              </a:rPr>
              <a:t>oss.boll@ufrgs.br</a:t>
            </a:r>
          </a:p>
          <a:p>
            <a:pPr lvl="0">
              <a:spcBef>
                <a:spcPct val="0"/>
              </a:spcBef>
            </a:pPr>
            <a:endParaRPr kumimoji="0" lang="pt-BR" sz="24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dobe Caslon Pro Bold" pitchFamily="18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1409</TotalTime>
  <Words>164</Words>
  <Application>Microsoft Office PowerPoint</Application>
  <PresentationFormat>Apresentação na tela (4:3)</PresentationFormat>
  <Paragraphs>39</Paragraphs>
  <Slides>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8" baseType="lpstr">
      <vt:lpstr>Tema do Office</vt:lpstr>
      <vt:lpstr>biomateriais de  micélios brasileiros</vt:lpstr>
      <vt:lpstr>Slide 2</vt:lpstr>
      <vt:lpstr>Slide 3</vt:lpstr>
      <vt:lpstr>Slide 4</vt:lpstr>
      <vt:lpstr>Slide 5</vt:lpstr>
      <vt:lpstr>Slide 6</vt:lpstr>
      <vt:lpstr>Slide 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biomateriais</dc:title>
  <dc:creator>Windows User</dc:creator>
  <cp:lastModifiedBy>Windows User</cp:lastModifiedBy>
  <cp:revision>20</cp:revision>
  <dcterms:created xsi:type="dcterms:W3CDTF">2019-03-02T20:57:52Z</dcterms:created>
  <dcterms:modified xsi:type="dcterms:W3CDTF">2019-04-11T00:47:54Z</dcterms:modified>
</cp:coreProperties>
</file>